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93FA72-4427-45CB-9504-9F23E529EB64}" type="datetimeFigureOut">
              <a:rPr lang="cs-CZ" smtClean="0"/>
              <a:pPr/>
              <a:t>19.8.2014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cs-CZ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19.8.2014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BA93FA72-4427-45CB-9504-9F23E529EB64}" type="datetimeFigureOut">
              <a:rPr lang="cs-CZ" smtClean="0"/>
              <a:pPr/>
              <a:t>19.8.2014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setkání pracovní skupiny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„Životní prostředí“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„Životní prostředí“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u="sng" dirty="0"/>
              <a:t>Zvýšit ekologickou stabilitu krajiny a zlepšit kvalitu prostředí v </a:t>
            </a:r>
            <a:r>
              <a:rPr lang="cs-CZ" sz="3600" u="sng" dirty="0" smtClean="0"/>
              <a:t>sídlech</a:t>
            </a:r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Posílení </a:t>
            </a:r>
            <a:r>
              <a:rPr lang="cs-CZ" dirty="0" smtClean="0"/>
              <a:t>biodiverzity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Zlepšení kvality prostředí v </a:t>
            </a:r>
            <a:r>
              <a:rPr lang="cs-CZ" dirty="0" smtClean="0"/>
              <a:t>sídlech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Posílení ekologické stability přírody a </a:t>
            </a:r>
            <a:r>
              <a:rPr lang="pl-PL" dirty="0" smtClean="0"/>
              <a:t>krajiny</a:t>
            </a:r>
          </a:p>
        </p:txBody>
      </p:sp>
    </p:spTree>
    <p:extLst>
      <p:ext uri="{BB962C8B-B14F-4D97-AF65-F5344CB8AC3E}">
        <p14:creationId xmlns:p14="http://schemas.microsoft.com/office/powerpoint/2010/main" xmlns="" val="12620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Silné, slabé stránky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9061085"/>
              </p:ext>
            </p:extLst>
          </p:nvPr>
        </p:nvGraphicFramePr>
        <p:xfrm>
          <a:off x="107504" y="2060848"/>
          <a:ext cx="8928992" cy="4307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263"/>
                <a:gridCol w="369225"/>
                <a:gridCol w="4192293"/>
                <a:gridCol w="344211"/>
              </a:tblGrid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Silné stránky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B.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Slabé stránky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B.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Zvyšování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podílu separovaného odpadu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</a:rPr>
                        <a:t>Špatná prostupnost krajiny, malá členitost půdy a vysoký podíl orné půdy</a:t>
                      </a:r>
                      <a:endParaRPr lang="cs-CZ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Snižování produkce</a:t>
                      </a:r>
                      <a:r>
                        <a:rPr lang="cs-CZ" sz="1400" baseline="0" dirty="0" smtClean="0">
                          <a:effectLst/>
                        </a:rPr>
                        <a:t> odpadů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16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černých skládek a nedostatek sběrných dvorů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ZVCHÚ CHKO Kokořínsko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Častý výskyt povodní a snížená retenční schopnost krajiny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</a:t>
                      </a:r>
                      <a:r>
                        <a:rPr lang="cs-CZ" sz="1400" baseline="0" dirty="0" smtClean="0">
                          <a:effectLst/>
                        </a:rPr>
                        <a:t> maloplošných zvláště chráněných území a evropsky významných lokalit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Nedostatečná prevence vzniku odpadů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botanicky významných</a:t>
                      </a:r>
                      <a:r>
                        <a:rPr lang="cs-CZ" sz="1400" baseline="0" dirty="0" smtClean="0">
                          <a:effectLst/>
                        </a:rPr>
                        <a:t> lokalit a lokalit s výskytem zvláště chráněných druhů rostlin a živočichů národního významu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Nedostatečné materiálové využití</a:t>
                      </a:r>
                      <a:r>
                        <a:rPr lang="cs-CZ" sz="1400" baseline="0" dirty="0" smtClean="0">
                          <a:effectLst/>
                        </a:rPr>
                        <a:t> odpadů a vysoký podíl skládkování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CHOPAV Severočeská</a:t>
                      </a:r>
                      <a:r>
                        <a:rPr lang="cs-CZ" sz="1400" baseline="0" dirty="0" smtClean="0">
                          <a:effectLst/>
                        </a:rPr>
                        <a:t> křída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6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Nízká kvalita ovzduší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památných stromů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Nízká kvalita povrchových a podzemních vod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registrovaných VPK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Existence starých ekologických zátěží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Častý</a:t>
                      </a:r>
                      <a:r>
                        <a:rPr lang="cs-CZ" sz="1400" baseline="0" dirty="0" smtClean="0">
                          <a:effectLst/>
                        </a:rPr>
                        <a:t> výskyt invazivních rostlin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3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Příležitosti a hrozby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838787"/>
              </p:ext>
            </p:extLst>
          </p:nvPr>
        </p:nvGraphicFramePr>
        <p:xfrm>
          <a:off x="107504" y="2060848"/>
          <a:ext cx="8928992" cy="4924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263"/>
                <a:gridCol w="397841"/>
                <a:gridCol w="4163677"/>
                <a:gridCol w="344211"/>
              </a:tblGrid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Příležitosti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Hrozby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B.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Podpora</a:t>
                      </a:r>
                      <a:r>
                        <a:rPr lang="cs-CZ" sz="1400" baseline="0" dirty="0" smtClean="0">
                          <a:effectLst/>
                        </a:rPr>
                        <a:t> retence vody v krajině vhodnými opatřeními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Zvyšování intenzity dopravy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18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Systematická výstavba sběrných</a:t>
                      </a:r>
                      <a:r>
                        <a:rPr lang="cs-CZ" sz="1400" baseline="0" dirty="0" smtClean="0">
                          <a:effectLst/>
                        </a:rPr>
                        <a:t> dvorů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16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Riziko povodní a záplav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14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</a:rPr>
                        <a:t>Obnova historických cest v krajině dle</a:t>
                      </a:r>
                      <a:r>
                        <a:rPr lang="cs-CZ" sz="1400" baseline="0" dirty="0" smtClean="0">
                          <a:effectLst/>
                        </a:rPr>
                        <a:t> původního katastru a podpora tvorby krajinných prvků</a:t>
                      </a:r>
                      <a:endParaRPr lang="cs-CZ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Rozšiřování těžby štěrkopísků na úkor kvalitních zemědělských půd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13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Zmapování a likvidace starých ekologických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zátěží</a:t>
                      </a:r>
                      <a:endParaRPr lang="cs-CZ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</a:t>
                      </a:r>
                      <a:endParaRPr lang="cs-CZ" sz="1400" dirty="0"/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Rozšíření invazivních druhů rostlin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Vybudování obchvatu Roudnice nad Labem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Snižující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se rentabilita zemědělské výroby v regionu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Realizace protipovodňových opatření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Pokles podílu hromadné dopravy vůči automobilové dopravě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</a:rPr>
                        <a:t>Snižovnání</a:t>
                      </a:r>
                      <a:r>
                        <a:rPr lang="cs-CZ" sz="1400" dirty="0" smtClean="0">
                          <a:effectLst/>
                        </a:rPr>
                        <a:t> energetické náročnosti budov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Zvyšování ceny plynu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Výstavba</a:t>
                      </a:r>
                      <a:r>
                        <a:rPr lang="cs-CZ" sz="1400" baseline="0" dirty="0" smtClean="0">
                          <a:effectLst/>
                        </a:rPr>
                        <a:t> ČOV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Výstavba RS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Pozemkové úpravy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Zvýšení ekologické stability podporou funkčnosti ÚSES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28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412776"/>
            <a:ext cx="8712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Podřipsko v roce 2020</a:t>
            </a:r>
            <a:r>
              <a:rPr lang="cs-CZ" dirty="0"/>
              <a:t/>
            </a:r>
            <a:br>
              <a:rPr lang="cs-CZ" dirty="0"/>
            </a:b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Region aktivních a vzdělaných obyvatel, kteří mají k dispozici široké spektrum sportovních a volnočasových zařízení, sociálních služeb a kvalitní </a:t>
            </a:r>
            <a:r>
              <a:rPr lang="cs-CZ" sz="2400" dirty="0" smtClean="0"/>
              <a:t>a dostupné </a:t>
            </a:r>
            <a:r>
              <a:rPr lang="cs-CZ" sz="2400" dirty="0" smtClean="0"/>
              <a:t>školství orientované na trh práce.</a:t>
            </a:r>
            <a:endParaRPr lang="cs-CZ" sz="2400" dirty="0" smtClean="0"/>
          </a:p>
          <a:p>
            <a:pPr algn="just"/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Turisticky atraktivní region s funkční ekonomikou zaměřenou na využívání místních zdrojů, přírodního a kulturního dědictví</a:t>
            </a:r>
            <a:r>
              <a:rPr lang="cs-CZ" sz="2400" dirty="0" smtClean="0"/>
              <a:t>.</a:t>
            </a:r>
          </a:p>
          <a:p>
            <a:pPr algn="just"/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Region </a:t>
            </a:r>
            <a:r>
              <a:rPr lang="cs-CZ" sz="2400" dirty="0" smtClean="0"/>
              <a:t>s kvalitním životním prostředím, moderní </a:t>
            </a:r>
            <a:r>
              <a:rPr lang="cs-CZ" sz="2400" smtClean="0"/>
              <a:t>a bezpečnou infrastrukturou </a:t>
            </a:r>
            <a:r>
              <a:rPr lang="cs-CZ" sz="2400" dirty="0" smtClean="0"/>
              <a:t>umožňující způsoby dopravy šetrné k přírodě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986" y="15949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44724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1143000"/>
          </a:xfrm>
        </p:spPr>
        <p:txBody>
          <a:bodyPr/>
          <a:lstStyle/>
          <a:p>
            <a:r>
              <a:rPr lang="cs-CZ" dirty="0" smtClean="0"/>
              <a:t>SCHÉMA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38950"/>
            <a:ext cx="7806785" cy="55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3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„Životní prostředí“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u="sng" dirty="0"/>
              <a:t>Snížit znečištění vod z komunálních zdrojů a ochránit před </a:t>
            </a:r>
            <a:r>
              <a:rPr lang="cs-CZ" sz="3600" u="sng" dirty="0" smtClean="0"/>
              <a:t>povodněmi</a:t>
            </a:r>
          </a:p>
          <a:p>
            <a:pPr marL="0" indent="0" algn="just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Odvádění </a:t>
            </a:r>
            <a:r>
              <a:rPr lang="cs-CZ" dirty="0"/>
              <a:t>a likvidace odpadních </a:t>
            </a:r>
            <a:r>
              <a:rPr lang="cs-CZ" dirty="0" smtClean="0"/>
              <a:t>vod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Přírodě blízká protipovodňová </a:t>
            </a:r>
            <a:r>
              <a:rPr lang="cs-CZ" dirty="0" smtClean="0"/>
              <a:t>opatření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Optimalizace vodního režimu </a:t>
            </a:r>
            <a:r>
              <a:rPr lang="cs-CZ" dirty="0" smtClean="0"/>
              <a:t>krajiny</a:t>
            </a:r>
          </a:p>
        </p:txBody>
      </p:sp>
    </p:spTree>
    <p:extLst>
      <p:ext uri="{BB962C8B-B14F-4D97-AF65-F5344CB8AC3E}">
        <p14:creationId xmlns:p14="http://schemas.microsoft.com/office/powerpoint/2010/main" xmlns="" val="2192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„Životní prostředí“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u="sng" dirty="0"/>
              <a:t>Zlepšit kvalitu ovzduší s důrazem na využití k přírodě šetrných způsobů výroby energie a energetických </a:t>
            </a:r>
            <a:r>
              <a:rPr lang="cs-CZ" sz="3600" u="sng" dirty="0" smtClean="0"/>
              <a:t>úspor</a:t>
            </a:r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Snížení emisí z lokálního vytápění domácností a veřejných </a:t>
            </a:r>
            <a:r>
              <a:rPr lang="cs-CZ" dirty="0" smtClean="0"/>
              <a:t>budov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Snížení energetické náročnosti veřejných </a:t>
            </a:r>
            <a:r>
              <a:rPr lang="cs-CZ" dirty="0" smtClean="0"/>
              <a:t>budov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Snížení imisní zátěže, omezení prašnosti z plošných zdrojů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780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„Životní prostředí“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600" u="sng" dirty="0"/>
              <a:t>Předcházet vzniku odpadů, zvýšit podíl materiálového a energetického využití odpadů a odstranit staré ekologické zátěže </a:t>
            </a:r>
            <a:endParaRPr lang="cs-CZ" sz="3600" u="sng" dirty="0" smtClean="0"/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Předcházení vzniku </a:t>
            </a:r>
            <a:r>
              <a:rPr lang="cs-CZ" dirty="0" smtClean="0"/>
              <a:t>komunálních odpadů </a:t>
            </a:r>
            <a:r>
              <a:rPr lang="cs-CZ" dirty="0"/>
              <a:t>zvýšením informovanosti a osvětou obyvatel </a:t>
            </a:r>
            <a:r>
              <a:rPr lang="cs-CZ" dirty="0" smtClean="0"/>
              <a:t>Podřipska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Předcházení vzniku černých </a:t>
            </a:r>
            <a:r>
              <a:rPr lang="cs-CZ" dirty="0" smtClean="0"/>
              <a:t>skládek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Zvýšení podílu materiálového a energetického využití odpadů a předcházení vzniku </a:t>
            </a:r>
            <a:r>
              <a:rPr lang="cs-CZ" dirty="0" smtClean="0"/>
              <a:t>odpadů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Odstranění starých ekologických zátěží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378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 šablona</Template>
  <TotalTime>188</TotalTime>
  <Words>419</Words>
  <Application>Microsoft Office PowerPoint</Application>
  <PresentationFormat>Předvádění na obrazovce (4:3)</PresentationFormat>
  <Paragraphs>120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MAS šablona</vt:lpstr>
      <vt:lpstr>2. setkání pracovní skupiny</vt:lpstr>
      <vt:lpstr>Souhrnná SWOT analýza Silné, slabé stránky</vt:lpstr>
      <vt:lpstr>Souhrnná SWOT analýza Příležitosti a hrozby</vt:lpstr>
      <vt:lpstr>VIZE STRATEGIE</vt:lpstr>
      <vt:lpstr>VIZE STRATEGIE</vt:lpstr>
      <vt:lpstr>SCHÉMA</vt:lpstr>
      <vt:lpstr>Dílčí cíl prioritní osy „Životní prostředí“</vt:lpstr>
      <vt:lpstr>Dílčí cíl prioritní osy „Životní prostředí“</vt:lpstr>
      <vt:lpstr>Dílčí cíl prioritní osy „Životní prostředí“</vt:lpstr>
      <vt:lpstr>Dílčí cíl prioritní osy „Životní prostředí“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setkání pracovní skupiny</dc:title>
  <dc:creator>Pracovní</dc:creator>
  <cp:lastModifiedBy>Uživatel</cp:lastModifiedBy>
  <cp:revision>23</cp:revision>
  <dcterms:created xsi:type="dcterms:W3CDTF">2014-08-18T06:42:01Z</dcterms:created>
  <dcterms:modified xsi:type="dcterms:W3CDTF">2014-08-19T12:01:17Z</dcterms:modified>
</cp:coreProperties>
</file>